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1" r:id="rId4"/>
    <p:sldId id="268" r:id="rId5"/>
    <p:sldId id="271" r:id="rId6"/>
    <p:sldId id="263" r:id="rId7"/>
    <p:sldId id="262" r:id="rId8"/>
    <p:sldId id="264" r:id="rId9"/>
    <p:sldId id="265" r:id="rId10"/>
    <p:sldId id="266" r:id="rId11"/>
    <p:sldId id="267" r:id="rId12"/>
    <p:sldId id="272" r:id="rId13"/>
    <p:sldId id="260" r:id="rId14"/>
  </p:sldIdLst>
  <p:sldSz cx="9144000" cy="6858000" type="letter"/>
  <p:notesSz cx="6858000" cy="9144000"/>
  <p:custDataLst>
    <p:tags r:id="rId17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1019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55" d="100"/>
          <a:sy n="55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opyright"/>
          <p:cNvSpPr txBox="1">
            <a:spLocks noChangeArrowheads="1"/>
          </p:cNvSpPr>
          <p:nvPr/>
        </p:nvSpPr>
        <p:spPr bwMode="auto">
          <a:xfrm>
            <a:off x="304800" y="8636000"/>
            <a:ext cx="28829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/>
          <a:p>
            <a:r>
              <a:rPr lang="en-US" sz="900"/>
              <a:t>Copyright © 1994-2011 Richard Brenner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287338"/>
            <a:ext cx="174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Spreadsheet Models for Managers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230938" y="304800"/>
            <a:ext cx="3079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fld id="{BC6B2CEB-11F8-4A51-AD18-39970973DE00}" type="slidenum">
              <a:rPr lang="en-US" sz="900"/>
              <a:pPr algn="ctr" defTabSz="868363">
                <a:lnSpc>
                  <a:spcPct val="90000"/>
                </a:lnSpc>
              </a:pPr>
              <a:t>‹#›</a:t>
            </a:fld>
            <a:endParaRPr lang="en-US" sz="9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00750" y="304800"/>
            <a:ext cx="3968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90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415484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Copyright"/>
          <p:cNvSpPr txBox="1">
            <a:spLocks noChangeArrowheads="1"/>
          </p:cNvSpPr>
          <p:nvPr/>
        </p:nvSpPr>
        <p:spPr bwMode="auto">
          <a:xfrm>
            <a:off x="428625" y="8677275"/>
            <a:ext cx="1928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Copyright © 1994-2011 Richard Brenner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265113"/>
            <a:ext cx="174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Spreadsheet Models for Managers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859463" y="228600"/>
            <a:ext cx="5921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/>
            <a:r>
              <a:rPr lang="en-US" sz="900"/>
              <a:t>Page </a:t>
            </a:r>
            <a:fld id="{6BA795FB-8E9D-4655-B582-BA94377C3D8D}" type="slidenum">
              <a:rPr lang="en-US" sz="900"/>
              <a:pPr algn="ctr" defTabSz="868363"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4814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503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2436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3970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3970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979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198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8882128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410210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409700"/>
            <a:ext cx="410210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6148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159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76196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6193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351989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406861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42988"/>
            <a:ext cx="8636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3" name="SlideTitle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39700"/>
            <a:ext cx="70358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4" name="SlideBody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09700"/>
            <a:ext cx="8356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04800" y="6553200"/>
            <a:ext cx="50720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1000"/>
              <a:t>Spreadsheet Models for Managers:   Session  5</a:t>
            </a:r>
          </a:p>
        </p:txBody>
      </p:sp>
      <p:sp>
        <p:nvSpPr>
          <p:cNvPr id="40966" name="SessionSlideNumber"/>
          <p:cNvSpPr>
            <a:spLocks noChangeArrowheads="1"/>
          </p:cNvSpPr>
          <p:nvPr/>
        </p:nvSpPr>
        <p:spPr bwMode="auto">
          <a:xfrm>
            <a:off x="7823200" y="185738"/>
            <a:ext cx="1203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Verdana" pitchFamily="-16" charset="0"/>
              </a:rPr>
              <a:t>5/</a:t>
            </a:r>
            <a:fld id="{1F6EC37E-89F8-4607-959C-498F4E01E1B9}" type="slidenum">
              <a:rPr lang="en-US" b="1">
                <a:solidFill>
                  <a:schemeClr val="hlink"/>
                </a:solidFill>
                <a:latin typeface="Verdana" pitchFamily="-16" charset="0"/>
              </a:rPr>
              <a:pPr/>
              <a:t>‹#›</a:t>
            </a:fld>
            <a:endParaRPr lang="en-US" b="1">
              <a:solidFill>
                <a:schemeClr val="hlink"/>
              </a:solidFill>
              <a:latin typeface="Verdana" pitchFamily="-16" charset="0"/>
            </a:endParaRPr>
          </a:p>
        </p:txBody>
      </p:sp>
      <p:sp>
        <p:nvSpPr>
          <p:cNvPr id="40967" name="Copyright"/>
          <p:cNvSpPr>
            <a:spLocks noChangeArrowheads="1"/>
          </p:cNvSpPr>
          <p:nvPr/>
        </p:nvSpPr>
        <p:spPr bwMode="auto">
          <a:xfrm>
            <a:off x="5957888" y="6535738"/>
            <a:ext cx="28813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000"/>
              <a:t>Copyright © 1994-2011 Richard Brenner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Spreadsheet Models for Managers</a:t>
            </a:r>
          </a:p>
        </p:txBody>
      </p:sp>
      <p:sp>
        <p:nvSpPr>
          <p:cNvPr id="35844" name="SessionTitle"/>
          <p:cNvSpPr>
            <a:spLocks noChangeArrowheads="1"/>
          </p:cNvSpPr>
          <p:nvPr/>
        </p:nvSpPr>
        <p:spPr bwMode="auto">
          <a:xfrm>
            <a:off x="1417638" y="1400175"/>
            <a:ext cx="6310312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3600"/>
              <a:t>Session 5</a:t>
            </a:r>
          </a:p>
          <a:p>
            <a:pPr algn="ctr"/>
            <a:endParaRPr lang="en-US" sz="3600"/>
          </a:p>
          <a:p>
            <a:pPr algn="ctr"/>
            <a:r>
              <a:rPr lang="en-US" sz="4800"/>
              <a:t>Course Project Proposals</a:t>
            </a:r>
            <a:endParaRPr lang="en-US" sz="3600"/>
          </a:p>
          <a:p>
            <a:pPr algn="ctr"/>
            <a:endParaRPr lang="en-US" sz="3600"/>
          </a:p>
          <a:p>
            <a:pPr algn="ctr"/>
            <a:r>
              <a:rPr lang="en-US" sz="3600"/>
              <a:t>Making a Business Case</a:t>
            </a:r>
          </a:p>
          <a:p>
            <a:pPr algn="ctr"/>
            <a:r>
              <a:rPr lang="en-US" sz="3600"/>
              <a:t>For Your Modeling Effort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895600" y="4953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endParaRPr lang="en-US" sz="1800"/>
          </a:p>
        </p:txBody>
      </p:sp>
      <p:sp>
        <p:nvSpPr>
          <p:cNvPr id="35846" name="LastRevised"/>
          <p:cNvSpPr txBox="1">
            <a:spLocks noChangeArrowheads="1"/>
          </p:cNvSpPr>
          <p:nvPr/>
        </p:nvSpPr>
        <p:spPr bwMode="auto">
          <a:xfrm>
            <a:off x="5918200" y="6350000"/>
            <a:ext cx="28829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/>
          <a:p>
            <a:pPr algn="r"/>
            <a:r>
              <a:rPr lang="en-US" sz="1000"/>
              <a:t>Last revised: July 6, 2011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merge two workbooks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Method assumes:</a:t>
            </a:r>
          </a:p>
          <a:p>
            <a:pPr lvl="1">
              <a:lnSpc>
                <a:spcPct val="80000"/>
              </a:lnSpc>
            </a:pPr>
            <a:r>
              <a:rPr lang="en-US"/>
              <a:t>The two workbooks were once identical</a:t>
            </a:r>
          </a:p>
          <a:p>
            <a:pPr lvl="1">
              <a:lnSpc>
                <a:spcPct val="80000"/>
              </a:lnSpc>
            </a:pPr>
            <a:r>
              <a:rPr lang="en-US"/>
              <a:t>Any links to our add-ins have been resolved</a:t>
            </a:r>
          </a:p>
          <a:p>
            <a:pPr lvl="1">
              <a:lnSpc>
                <a:spcPct val="80000"/>
              </a:lnSpc>
            </a:pPr>
            <a:r>
              <a:rPr lang="en-US"/>
              <a:t>They were designed so that some sheets are independent of the others</a:t>
            </a:r>
          </a:p>
          <a:p>
            <a:pPr lvl="1">
              <a:lnSpc>
                <a:spcPct val="80000"/>
              </a:lnSpc>
            </a:pPr>
            <a:r>
              <a:rPr lang="en-US"/>
              <a:t>There have been updates to independent sheets by Team Member 1 in Book1</a:t>
            </a:r>
          </a:p>
          <a:p>
            <a:pPr lvl="1">
              <a:lnSpc>
                <a:spcPct val="80000"/>
              </a:lnSpc>
            </a:pPr>
            <a:r>
              <a:rPr lang="en-US"/>
              <a:t>There have been updates to dependent sheets by Team Member 2 in Book2</a:t>
            </a:r>
          </a:p>
          <a:p>
            <a:pPr>
              <a:lnSpc>
                <a:spcPct val="80000"/>
              </a:lnSpc>
            </a:pPr>
            <a:r>
              <a:rPr lang="en-US"/>
              <a:t>Steps:</a:t>
            </a:r>
          </a:p>
          <a:p>
            <a:pPr lvl="1">
              <a:lnSpc>
                <a:spcPct val="80000"/>
              </a:lnSpc>
            </a:pPr>
            <a:r>
              <a:rPr lang="en-US"/>
              <a:t>Back up Book1 and Book2</a:t>
            </a:r>
          </a:p>
          <a:p>
            <a:pPr lvl="1">
              <a:lnSpc>
                <a:spcPct val="80000"/>
              </a:lnSpc>
            </a:pPr>
            <a:r>
              <a:rPr lang="en-US"/>
              <a:t>Open Book1</a:t>
            </a:r>
          </a:p>
          <a:p>
            <a:pPr lvl="1">
              <a:lnSpc>
                <a:spcPct val="80000"/>
              </a:lnSpc>
            </a:pPr>
            <a:r>
              <a:rPr lang="en-US"/>
              <a:t>Delete Team Member 2’s worksheets</a:t>
            </a:r>
          </a:p>
          <a:p>
            <a:pPr lvl="1">
              <a:lnSpc>
                <a:spcPct val="80000"/>
              </a:lnSpc>
            </a:pPr>
            <a:r>
              <a:rPr lang="en-US"/>
              <a:t>Open Book2</a:t>
            </a:r>
          </a:p>
          <a:p>
            <a:pPr lvl="1">
              <a:lnSpc>
                <a:spcPct val="80000"/>
              </a:lnSpc>
            </a:pPr>
            <a:r>
              <a:rPr lang="en-US"/>
              <a:t>Move or copy the dependent sheets from Book2 to Book1</a:t>
            </a:r>
          </a:p>
          <a:p>
            <a:pPr lvl="1">
              <a:lnSpc>
                <a:spcPct val="80000"/>
              </a:lnSpc>
            </a:pPr>
            <a:r>
              <a:rPr lang="en-US"/>
              <a:t>Edit Links in Book2 to repoint them to Book1</a:t>
            </a:r>
          </a:p>
          <a:p>
            <a:pPr lvl="1">
              <a:lnSpc>
                <a:spcPct val="80000"/>
              </a:lnSpc>
            </a:pPr>
            <a:r>
              <a:rPr lang="en-US"/>
              <a:t>Save Book1</a:t>
            </a:r>
          </a:p>
          <a:p>
            <a:pPr lvl="1">
              <a:lnSpc>
                <a:spcPct val="80000"/>
              </a:lnSpc>
            </a:pPr>
            <a:r>
              <a:rPr lang="en-US"/>
              <a:t>Close Book2 (don’t save)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354513" y="5710238"/>
            <a:ext cx="45561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914400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113982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25412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sz="1800">
                <a:ea typeface="ＭＳ Ｐゴシック" pitchFamily="-16" charset="-128"/>
              </a:rPr>
              <a:t>Readings: How to Merge Workbooks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4546600" y="57404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merge three workbooks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the independent and dependent sheet sets</a:t>
            </a:r>
          </a:p>
          <a:p>
            <a:r>
              <a:rPr lang="en-US"/>
              <a:t>Independent sheet set (S0) can’t depend on anything outside S0</a:t>
            </a:r>
          </a:p>
          <a:p>
            <a:r>
              <a:rPr lang="en-US"/>
              <a:t>For the dependent sheet sets (S1, S2):</a:t>
            </a:r>
          </a:p>
          <a:p>
            <a:pPr lvl="1"/>
            <a:r>
              <a:rPr lang="en-US"/>
              <a:t>Each can depend on S0</a:t>
            </a:r>
          </a:p>
          <a:p>
            <a:pPr lvl="1"/>
            <a:r>
              <a:rPr lang="en-US"/>
              <a:t>Each can depend on the other</a:t>
            </a:r>
          </a:p>
          <a:p>
            <a:pPr lvl="1"/>
            <a:r>
              <a:rPr lang="en-US"/>
              <a:t>If S2 depends on S1, then S1 cannot depend on S2</a:t>
            </a:r>
          </a:p>
          <a:p>
            <a:pPr lvl="1"/>
            <a:r>
              <a:rPr lang="en-US"/>
              <a:t>If S1 depends on S2, then S2 cannot depend on S1</a:t>
            </a:r>
          </a:p>
          <a:p>
            <a:r>
              <a:rPr lang="en-US"/>
              <a:t>Steps:</a:t>
            </a:r>
          </a:p>
          <a:p>
            <a:pPr lvl="1"/>
            <a:r>
              <a:rPr lang="en-US"/>
              <a:t>Merge the “lowest” two workbooks first</a:t>
            </a:r>
          </a:p>
          <a:p>
            <a:pPr lvl="1"/>
            <a:r>
              <a:rPr lang="en-US"/>
              <a:t>Delete the other sheet set from both workbooks</a:t>
            </a:r>
          </a:p>
          <a:p>
            <a:pPr lvl="1"/>
            <a:r>
              <a:rPr lang="en-US"/>
              <a:t>Follow the two-workbook process</a:t>
            </a:r>
          </a:p>
          <a:p>
            <a:pPr lvl="1"/>
            <a:r>
              <a:rPr lang="en-US"/>
              <a:t>Finally merge the third workbook with that result</a:t>
            </a: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main points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 project requirements</a:t>
            </a:r>
          </a:p>
          <a:p>
            <a:pPr lvl="1"/>
            <a:r>
              <a:rPr lang="en-US"/>
              <a:t>Gathering and understanding requirements are important parts of your project</a:t>
            </a:r>
          </a:p>
          <a:p>
            <a:pPr lvl="1"/>
            <a:r>
              <a:rPr lang="en-US"/>
              <a:t>Examples of requirements</a:t>
            </a:r>
          </a:p>
          <a:p>
            <a:pPr lvl="1"/>
            <a:r>
              <a:rPr lang="en-US"/>
              <a:t>How to gather requirements systematically</a:t>
            </a:r>
          </a:p>
          <a:p>
            <a:r>
              <a:rPr lang="en-US"/>
              <a:t>Course project proposals</a:t>
            </a:r>
          </a:p>
          <a:p>
            <a:r>
              <a:rPr lang="en-US"/>
              <a:t>How to merge workbooks</a:t>
            </a:r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eview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Preview of next time: Graphics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Charts are an effective means of communicating numerical relationships</a:t>
            </a:r>
          </a:p>
          <a:p>
            <a:r>
              <a:rPr lang="en-US"/>
              <a:t>The Chart Wizard is the most effective way to produce a chart</a:t>
            </a:r>
          </a:p>
          <a:p>
            <a:r>
              <a:rPr lang="en-US"/>
              <a:t>Use chart graphics features and styles sparingly</a:t>
            </a:r>
          </a:p>
          <a:p>
            <a:r>
              <a:rPr lang="en-US"/>
              <a:t>Use names to reduce chart maintenance effort</a:t>
            </a:r>
          </a:p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view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last time:</a:t>
            </a:r>
            <a:br>
              <a:rPr lang="en-US"/>
            </a:br>
            <a:r>
              <a:rPr lang="en-US"/>
              <a:t>Temporal Response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Excel functions for accessing array elements:</a:t>
            </a:r>
            <a:br>
              <a:rPr lang="en-US"/>
            </a:br>
            <a:r>
              <a:rPr lang="en-US" sz="1800">
                <a:latin typeface="Courier New" pitchFamily="-16" charset="0"/>
              </a:rPr>
              <a:t>INDEX</a:t>
            </a:r>
            <a:r>
              <a:rPr lang="en-US" sz="1800"/>
              <a:t>,</a:t>
            </a:r>
            <a:r>
              <a:rPr lang="en-US" sz="1800">
                <a:latin typeface="Courier" pitchFamily="-16" charset="0"/>
              </a:rPr>
              <a:t> </a:t>
            </a:r>
            <a:r>
              <a:rPr lang="en-US" sz="1800">
                <a:latin typeface="Courier New" pitchFamily="-16" charset="0"/>
              </a:rPr>
              <a:t>OFFSET</a:t>
            </a:r>
            <a:endParaRPr lang="en-US" sz="1800" b="1">
              <a:latin typeface="Courier" pitchFamily="-16" charset="0"/>
            </a:endParaRPr>
          </a:p>
          <a:p>
            <a:r>
              <a:rPr lang="en-US"/>
              <a:t>You can combine references to produce new references using reference operators: Colon, Comma and Space</a:t>
            </a:r>
          </a:p>
          <a:p>
            <a:r>
              <a:rPr lang="en-US"/>
              <a:t>Time evolution and temporal response model business processes</a:t>
            </a:r>
          </a:p>
          <a:p>
            <a:pPr lvl="1"/>
            <a:r>
              <a:rPr lang="en-US"/>
              <a:t>Convolution applies when system behavior is time-independent and additive</a:t>
            </a:r>
          </a:p>
          <a:p>
            <a:pPr lvl="1"/>
            <a:r>
              <a:rPr lang="en-US"/>
              <a:t>The Convolve macro implements convolution</a:t>
            </a:r>
          </a:p>
          <a:p>
            <a:pPr lvl="1"/>
            <a:r>
              <a:rPr lang="en-US"/>
              <a:t>Also implement convolution with tables</a:t>
            </a:r>
          </a:p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we’ll do now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the course project requirements</a:t>
            </a:r>
          </a:p>
          <a:p>
            <a:r>
              <a:rPr lang="en-US"/>
              <a:t>Discuss merging workbooks</a:t>
            </a:r>
          </a:p>
        </p:txBody>
      </p:sp>
      <p:grpSp>
        <p:nvGrpSpPr>
          <p:cNvPr id="38922" name="Group 10"/>
          <p:cNvGrpSpPr>
            <a:grpSpLocks/>
          </p:cNvGrpSpPr>
          <p:nvPr/>
        </p:nvGrpSpPr>
        <p:grpSpPr bwMode="auto">
          <a:xfrm>
            <a:off x="2578100" y="5143500"/>
            <a:ext cx="3162300" cy="596900"/>
            <a:chOff x="1624" y="3240"/>
            <a:chExt cx="1992" cy="376"/>
          </a:xfrm>
        </p:grpSpPr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1624" y="3240"/>
              <a:ext cx="1992" cy="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1704" y="3312"/>
              <a:ext cx="288" cy="240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2022" y="3296"/>
              <a:ext cx="15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Readings: Course Project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“requirements”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any deliverable:</a:t>
            </a:r>
          </a:p>
          <a:p>
            <a:pPr lvl="1"/>
            <a:r>
              <a:rPr lang="en-US"/>
              <a:t>A requirement is a singular feature or capability that a particular product or service must possess</a:t>
            </a:r>
          </a:p>
          <a:p>
            <a:pPr lvl="1"/>
            <a:r>
              <a:rPr lang="en-US"/>
              <a:t>A “not-requirement” is a singular feature or capability that a particular product or service must </a:t>
            </a:r>
            <a:r>
              <a:rPr lang="en-US" i="1"/>
              <a:t>not</a:t>
            </a:r>
            <a:r>
              <a:rPr lang="en-US"/>
              <a:t> possess</a:t>
            </a:r>
          </a:p>
          <a:p>
            <a:r>
              <a:rPr lang="en-US"/>
              <a:t>In industry, failure to gather or understand requirements is among the </a:t>
            </a:r>
            <a:r>
              <a:rPr lang="en-US" i="1">
                <a:solidFill>
                  <a:schemeClr val="tx2"/>
                </a:solidFill>
              </a:rPr>
              <a:t>most important causes of project failure</a:t>
            </a:r>
            <a:endParaRPr lang="en-US"/>
          </a:p>
          <a:p>
            <a:r>
              <a:rPr lang="en-US"/>
              <a:t>In this course, you’ll do </a:t>
            </a:r>
            <a:r>
              <a:rPr lang="en-US" i="1"/>
              <a:t>much </a:t>
            </a:r>
            <a:r>
              <a:rPr lang="en-US"/>
              <a:t>better on your projects if you</a:t>
            </a:r>
          </a:p>
          <a:p>
            <a:pPr lvl="1"/>
            <a:r>
              <a:rPr lang="en-US"/>
              <a:t>Do a good, thorough job gathering project requirements</a:t>
            </a:r>
          </a:p>
          <a:p>
            <a:pPr lvl="1"/>
            <a:r>
              <a:rPr lang="en-US"/>
              <a:t>Actually understand what the requirements mean</a:t>
            </a:r>
          </a:p>
          <a:p>
            <a:pPr lvl="1"/>
            <a:r>
              <a:rPr lang="en-US"/>
              <a:t>Use the requirements as guidelines during project planning and conception</a:t>
            </a:r>
          </a:p>
          <a:p>
            <a:pPr lvl="1"/>
            <a:r>
              <a:rPr lang="en-US"/>
              <a:t>Verify that your project deliverables meet the requirements you gathered</a:t>
            </a:r>
          </a:p>
          <a:p>
            <a:r>
              <a:rPr lang="en-US"/>
              <a:t>Gathering and using requirements is an important part of your project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writing requirements</a:t>
            </a:r>
          </a:p>
        </p:txBody>
      </p:sp>
      <p:graphicFrame>
        <p:nvGraphicFramePr>
          <p:cNvPr id="53291" name="Group 43"/>
          <p:cNvGraphicFramePr>
            <a:graphicFrameLocks noGrp="1"/>
          </p:cNvGraphicFramePr>
          <p:nvPr/>
        </p:nvGraphicFramePr>
        <p:xfrm>
          <a:off x="339725" y="1397000"/>
          <a:ext cx="8493125" cy="4400550"/>
        </p:xfrm>
        <a:graphic>
          <a:graphicData uri="http://schemas.openxmlformats.org/drawingml/2006/table">
            <a:tbl>
              <a:tblPr/>
              <a:tblGrid>
                <a:gridCol w="4246563"/>
                <a:gridCol w="4246562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Web site text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Equivalent requirements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“…you may use only the computational capabilities described as approved for use in the course Web site”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2349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The Excel model can use computational capabilities only if they are described as approved for use in the course Web site.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“…you can use any formatting capabilities that don’t hide or lock or protect cells, rows or columns. Nor are you permitted to protect sheets or workbooks.”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2349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The Excel model may use formatting capabilities only if they do not hide or lock or protect cells, rows, columns, sheets, or workbooks.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“Boldface is not permitted in Word documents except for section titles. Boldface is required for section titles.”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2349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In Word documents, boldface is not permitted outside of section titles.</a:t>
                      </a:r>
                    </a:p>
                    <a:p>
                      <a:pPr marL="346075" marR="0" lvl="0" indent="-2349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In Word documents, all section titles must be in boldface.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project</a:t>
            </a:r>
            <a:br>
              <a:rPr lang="en-US"/>
            </a:br>
            <a:r>
              <a:rPr lang="en-US"/>
              <a:t>“not-requirement”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not a research project</a:t>
            </a:r>
          </a:p>
          <a:p>
            <a:r>
              <a:rPr lang="en-US"/>
              <a:t>If you don’t know some data that you would need if this were real life, make it up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project requirements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must be a model (not a tool)</a:t>
            </a:r>
          </a:p>
          <a:p>
            <a:r>
              <a:rPr lang="en-US"/>
              <a:t>The model must exhibit dynamics</a:t>
            </a:r>
          </a:p>
          <a:p>
            <a:r>
              <a:rPr lang="en-US"/>
              <a:t>The project consists of several deliverables</a:t>
            </a:r>
          </a:p>
          <a:p>
            <a:r>
              <a:rPr lang="en-US"/>
              <a:t>It must conform to certain formatting requirements</a:t>
            </a:r>
          </a:p>
          <a:p>
            <a:r>
              <a:rPr lang="en-US"/>
              <a:t>The model must have specific properties</a:t>
            </a:r>
          </a:p>
          <a:p>
            <a:pPr lvl="1"/>
            <a:r>
              <a:rPr lang="en-US"/>
              <a:t>12 periods</a:t>
            </a:r>
          </a:p>
          <a:p>
            <a:pPr lvl="1"/>
            <a:r>
              <a:rPr lang="en-US"/>
              <a:t>No errors</a:t>
            </a:r>
          </a:p>
          <a:p>
            <a:pPr lvl="1"/>
            <a:r>
              <a:rPr lang="en-US"/>
              <a:t>….</a:t>
            </a:r>
          </a:p>
          <a:p>
            <a:r>
              <a:rPr lang="en-US"/>
              <a:t>There are many detailed requirements</a:t>
            </a:r>
          </a:p>
          <a:p>
            <a:pPr lvl="1"/>
            <a:r>
              <a:rPr lang="en-US"/>
              <a:t>Simulates what you might encounter in industry</a:t>
            </a:r>
          </a:p>
          <a:p>
            <a:pPr lvl="1"/>
            <a:r>
              <a:rPr lang="en-US"/>
              <a:t>Develop for yourself efficient ways to gather requirements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727700" y="14097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13" name="Text Box 5"/>
          <p:cNvSpPr txBox="1">
            <a:spLocks noChangeAspect="1" noChangeArrowheads="1"/>
          </p:cNvSpPr>
          <p:nvPr/>
        </p:nvSpPr>
        <p:spPr bwMode="auto">
          <a:xfrm>
            <a:off x="5632450" y="1384300"/>
            <a:ext cx="3065463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384925" y="1360488"/>
            <a:ext cx="205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Model vs. Tool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systematic method for extracting requirements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Useful when requirements are expressed in a document</a:t>
            </a:r>
          </a:p>
          <a:p>
            <a:pPr lvl="1"/>
            <a:r>
              <a:rPr lang="en-US"/>
              <a:t>Not necessarily in a useful order</a:t>
            </a:r>
          </a:p>
          <a:p>
            <a:pPr lvl="1"/>
            <a:r>
              <a:rPr lang="en-US"/>
              <a:t>Mixed in with explanatory descriptions, justifications, and other material</a:t>
            </a:r>
          </a:p>
          <a:p>
            <a:r>
              <a:rPr lang="en-US"/>
              <a:t>The method</a:t>
            </a:r>
          </a:p>
          <a:p>
            <a:pPr lvl="1"/>
            <a:r>
              <a:rPr lang="en-US"/>
              <a:t>Copy the document(s) into Word</a:t>
            </a:r>
          </a:p>
          <a:p>
            <a:pPr lvl="1"/>
            <a:r>
              <a:rPr lang="en-US"/>
              <a:t>Delete anything that isn’t a requirement</a:t>
            </a:r>
          </a:p>
          <a:p>
            <a:pPr lvl="1"/>
            <a:r>
              <a:rPr lang="en-US"/>
              <a:t>Sort what remains</a:t>
            </a:r>
          </a:p>
          <a:p>
            <a:pPr lvl="1"/>
            <a:r>
              <a:rPr lang="en-US"/>
              <a:t>Split compound requirements into series of single requirements</a:t>
            </a:r>
          </a:p>
          <a:p>
            <a:pPr lvl="1"/>
            <a:r>
              <a:rPr lang="en-US"/>
              <a:t>Edit each item to simplify it</a:t>
            </a: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 workbooks:</a:t>
            </a:r>
            <a:br>
              <a:rPr lang="en-US"/>
            </a:br>
            <a:r>
              <a:rPr lang="en-US"/>
              <a:t>the problem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Excel is really a single-user application</a:t>
            </a:r>
          </a:p>
          <a:p>
            <a:pPr>
              <a:lnSpc>
                <a:spcPct val="80000"/>
              </a:lnSpc>
            </a:pPr>
            <a:r>
              <a:rPr lang="en-US"/>
              <a:t>When teams work on a single workbook:</a:t>
            </a:r>
          </a:p>
          <a:p>
            <a:pPr lvl="1">
              <a:lnSpc>
                <a:spcPct val="80000"/>
              </a:lnSpc>
            </a:pPr>
            <a:r>
              <a:rPr lang="en-US"/>
              <a:t>Different people edit different parts of the workbook</a:t>
            </a:r>
          </a:p>
          <a:p>
            <a:pPr lvl="1">
              <a:lnSpc>
                <a:spcPct val="80000"/>
              </a:lnSpc>
            </a:pPr>
            <a:r>
              <a:rPr lang="en-US"/>
              <a:t>The different versions begin to diverge</a:t>
            </a:r>
          </a:p>
          <a:p>
            <a:pPr lvl="1">
              <a:lnSpc>
                <a:spcPct val="80000"/>
              </a:lnSpc>
            </a:pPr>
            <a:r>
              <a:rPr lang="en-US"/>
              <a:t>We need a way to merge the versions back together</a:t>
            </a:r>
          </a:p>
          <a:p>
            <a:pPr>
              <a:lnSpc>
                <a:spcPct val="80000"/>
              </a:lnSpc>
            </a:pPr>
            <a:r>
              <a:rPr lang="en-US"/>
              <a:t>Excel provides a method called “sharing”</a:t>
            </a:r>
          </a:p>
          <a:p>
            <a:pPr lvl="1">
              <a:lnSpc>
                <a:spcPct val="80000"/>
              </a:lnSpc>
            </a:pPr>
            <a:r>
              <a:rPr lang="en-US"/>
              <a:t>The original workbook is declared shared</a:t>
            </a:r>
          </a:p>
          <a:p>
            <a:pPr lvl="1">
              <a:lnSpc>
                <a:spcPct val="80000"/>
              </a:lnSpc>
            </a:pPr>
            <a:r>
              <a:rPr lang="en-US"/>
              <a:t>Everyone makes changes to their own copy</a:t>
            </a:r>
          </a:p>
          <a:p>
            <a:pPr lvl="1">
              <a:lnSpc>
                <a:spcPct val="80000"/>
              </a:lnSpc>
            </a:pPr>
            <a:r>
              <a:rPr lang="en-US"/>
              <a:t>Periodically, by saving their copies, each teammate gets updates</a:t>
            </a:r>
          </a:p>
          <a:p>
            <a:pPr>
              <a:lnSpc>
                <a:spcPct val="80000"/>
              </a:lnSpc>
            </a:pPr>
            <a:r>
              <a:rPr lang="en-US"/>
              <a:t>To consolidate everything:</a:t>
            </a:r>
          </a:p>
          <a:p>
            <a:pPr lvl="1">
              <a:lnSpc>
                <a:spcPct val="80000"/>
              </a:lnSpc>
            </a:pPr>
            <a:r>
              <a:rPr lang="en-US"/>
              <a:t>Turn off sharing</a:t>
            </a:r>
          </a:p>
          <a:p>
            <a:pPr lvl="1">
              <a:lnSpc>
                <a:spcPct val="80000"/>
              </a:lnSpc>
            </a:pPr>
            <a:r>
              <a:rPr lang="en-US"/>
              <a:t>Excel tries to merge all the changes</a:t>
            </a:r>
          </a:p>
          <a:p>
            <a:pPr lvl="1">
              <a:lnSpc>
                <a:spcPct val="80000"/>
              </a:lnSpc>
            </a:pPr>
            <a:r>
              <a:rPr lang="en-US"/>
              <a:t>There are tools to resolve conflicts</a:t>
            </a:r>
          </a:p>
          <a:p>
            <a:pPr>
              <a:lnSpc>
                <a:spcPct val="80000"/>
              </a:lnSpc>
            </a:pPr>
            <a:r>
              <a:rPr lang="en-US"/>
              <a:t>Problem: sharing doesn’t support array computations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ransition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O" val="5"/>
</p:tagLst>
</file>

<file path=ppt/theme/theme1.xml><?xml version="1.0" encoding="utf-8"?>
<a:theme xmlns:a="http://schemas.openxmlformats.org/drawingml/2006/main" name="CSS408 Template">
  <a:themeElements>
    <a:clrScheme name="">
      <a:dk1>
        <a:srgbClr val="919191"/>
      </a:dk1>
      <a:lt1>
        <a:srgbClr val="FFFFFF"/>
      </a:lt1>
      <a:dk2>
        <a:srgbClr val="0000CC"/>
      </a:dk2>
      <a:lt2>
        <a:srgbClr val="FFFF00"/>
      </a:lt2>
      <a:accent1>
        <a:srgbClr val="618FFD"/>
      </a:accent1>
      <a:accent2>
        <a:srgbClr val="00AE00"/>
      </a:accent2>
      <a:accent3>
        <a:srgbClr val="AAAAE2"/>
      </a:accent3>
      <a:accent4>
        <a:srgbClr val="DADADA"/>
      </a:accent4>
      <a:accent5>
        <a:srgbClr val="B7C6FE"/>
      </a:accent5>
      <a:accent6>
        <a:srgbClr val="009D00"/>
      </a:accent6>
      <a:hlink>
        <a:srgbClr val="FFFF00"/>
      </a:hlink>
      <a:folHlink>
        <a:srgbClr val="CECECE"/>
      </a:folHlink>
    </a:clrScheme>
    <a:fontScheme name="CSS408 Template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6" charset="0"/>
          </a:defRPr>
        </a:defPPr>
      </a:lstStyle>
    </a:lnDef>
  </a:objectDefaults>
  <a:extraClrSchemeLst>
    <a:extraClrScheme>
      <a:clrScheme name="CSS408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S408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S:CSS 408 00:Classes:CSS408 Template</Template>
  <TotalTime>2165</TotalTime>
  <Pages>21</Pages>
  <Words>860</Words>
  <Application>Microsoft Office PowerPoint</Application>
  <PresentationFormat>Letter Paper (8.5x11 in)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 New Roman</vt:lpstr>
      <vt:lpstr>Verdana</vt:lpstr>
      <vt:lpstr>Courier New</vt:lpstr>
      <vt:lpstr>Courier</vt:lpstr>
      <vt:lpstr>ＭＳ Ｐゴシック</vt:lpstr>
      <vt:lpstr>Arial</vt:lpstr>
      <vt:lpstr>CSS408 Template</vt:lpstr>
      <vt:lpstr>Spreadsheet Models for Managers</vt:lpstr>
      <vt:lpstr>Review of last time: Temporal Response</vt:lpstr>
      <vt:lpstr>What we’ll do now</vt:lpstr>
      <vt:lpstr>About “requirements”</vt:lpstr>
      <vt:lpstr>Examples of writing requirements</vt:lpstr>
      <vt:lpstr>Course project “not-requirement”</vt:lpstr>
      <vt:lpstr>Course project requirements</vt:lpstr>
      <vt:lpstr>A systematic method for extracting requirements</vt:lpstr>
      <vt:lpstr>Merging workbooks: the problem</vt:lpstr>
      <vt:lpstr>How to merge two workbooks</vt:lpstr>
      <vt:lpstr>How to merge three workbooks</vt:lpstr>
      <vt:lpstr>The main points</vt:lpstr>
      <vt:lpstr>Preview of next time: Graphics</vt:lpstr>
    </vt:vector>
  </TitlesOfParts>
  <Company>Chaco Canyon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Project Proposals</dc:title>
  <dc:subject>Slides for Session 5</dc:subject>
  <dc:creator>Richard Brenner Copyright © 1994-2011</dc:creator>
  <cp:keywords/>
  <dc:description/>
  <cp:lastModifiedBy>Richard Brenner</cp:lastModifiedBy>
  <cp:revision>142</cp:revision>
  <cp:lastPrinted>2011-06-22T19:58:00Z</cp:lastPrinted>
  <dcterms:created xsi:type="dcterms:W3CDTF">1995-03-12T18:42:47Z</dcterms:created>
  <dcterms:modified xsi:type="dcterms:W3CDTF">2011-07-06T19:40:59Z</dcterms:modified>
</cp:coreProperties>
</file>